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32"/>
  </p:notesMasterIdLst>
  <p:sldIdLst>
    <p:sldId id="256" r:id="rId4"/>
    <p:sldId id="257" r:id="rId5"/>
    <p:sldId id="271" r:id="rId6"/>
    <p:sldId id="258" r:id="rId7"/>
    <p:sldId id="259" r:id="rId8"/>
    <p:sldId id="260" r:id="rId9"/>
    <p:sldId id="282" r:id="rId10"/>
    <p:sldId id="270" r:id="rId11"/>
    <p:sldId id="261" r:id="rId12"/>
    <p:sldId id="283" r:id="rId13"/>
    <p:sldId id="272" r:id="rId14"/>
    <p:sldId id="273" r:id="rId15"/>
    <p:sldId id="274" r:id="rId16"/>
    <p:sldId id="262" r:id="rId17"/>
    <p:sldId id="263" r:id="rId18"/>
    <p:sldId id="277" r:id="rId19"/>
    <p:sldId id="278" r:id="rId20"/>
    <p:sldId id="276" r:id="rId21"/>
    <p:sldId id="275" r:id="rId22"/>
    <p:sldId id="279" r:id="rId23"/>
    <p:sldId id="280" r:id="rId24"/>
    <p:sldId id="281" r:id="rId25"/>
    <p:sldId id="264" r:id="rId26"/>
    <p:sldId id="265" r:id="rId27"/>
    <p:sldId id="266" r:id="rId28"/>
    <p:sldId id="267" r:id="rId29"/>
    <p:sldId id="268" r:id="rId30"/>
    <p:sldId id="269" r:id="rId31"/>
  </p:sldIdLst>
  <p:sldSz cx="9144000" cy="5143500" type="screen16x9"/>
  <p:notesSz cx="6858000" cy="9144000"/>
  <p:embeddedFontLst>
    <p:embeddedFont>
      <p:font typeface="Georgia" panose="02040502050405020303" pitchFamily="18" charset="0"/>
      <p:regular r:id="rId33"/>
      <p:bold r:id="rId34"/>
      <p:italic r:id="rId35"/>
      <p:boldItalic r:id="rId36"/>
    </p:embeddedFont>
    <p:embeddedFont>
      <p:font typeface="Helvetica Neue" panose="020B0604020202020204" charset="0"/>
      <p:regular r:id="rId37"/>
      <p:bold r:id="rId38"/>
      <p:italic r:id="rId39"/>
      <p:boldItalic r:id="rId40"/>
    </p:embeddedFont>
    <p:embeddedFont>
      <p:font typeface="Merriweather" panose="00000500000000000000" pitchFamily="2" charset="0"/>
      <p:regular r:id="rId41"/>
      <p:bold r:id="rId42"/>
      <p:italic r:id="rId43"/>
      <p:boldItalic r:id="rId44"/>
    </p:embeddedFont>
    <p:embeddedFont>
      <p:font typeface="Merriweather Light" panose="00000400000000000000" pitchFamily="2" charset="0"/>
      <p:regular r:id="rId45"/>
      <p:bold r:id="rId46"/>
      <p:italic r:id="rId47"/>
      <p:boldItalic r:id="rId48"/>
    </p:embeddedFont>
    <p:embeddedFont>
      <p:font typeface="Merriweather Sans" pitchFamily="2" charset="0"/>
      <p:regular r:id="rId49"/>
      <p:bold r:id="rId50"/>
      <p:italic r:id="rId51"/>
      <p:boldItalic r:id="rId52"/>
    </p:embeddedFont>
    <p:embeddedFont>
      <p:font typeface="Nunito" pitchFamily="2" charset="0"/>
      <p:regular r:id="rId53"/>
      <p:bold r:id="rId54"/>
      <p:italic r:id="rId55"/>
      <p:boldItalic r:id="rId56"/>
    </p:embeddedFont>
    <p:embeddedFont>
      <p:font typeface="Nunito Sans" pitchFamily="2" charset="0"/>
      <p:regular r:id="rId57"/>
      <p:bold r:id="rId58"/>
      <p:italic r:id="rId59"/>
      <p:boldItalic r:id="rId60"/>
    </p:embeddedFont>
    <p:embeddedFont>
      <p:font typeface="Proxima Nova" panose="020B0604020202020204" charset="0"/>
      <p:regular r:id="rId61"/>
      <p:bold r:id="rId62"/>
      <p:italic r:id="rId63"/>
      <p:boldItalic r:id="rId64"/>
    </p:embeddedFont>
    <p:embeddedFont>
      <p:font typeface="Roboto" panose="02000000000000000000" pitchFamily="2"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2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33990159-889E-0C82-D283-DDE4C27AA10E}"/>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42C53B40-42FF-96CF-529B-82D1F0BC7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063A68EC-177E-3F11-417E-3985A0884D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8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06F2748C-9EAF-90FF-0CF7-FD7E688169D9}"/>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725C3493-EE0C-D37E-57EE-58FFC91A84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5084EB75-EE86-4E3A-B005-24DD309F56A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5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926A5B01-E06F-E195-5646-FC86DB9CB3A7}"/>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684C9A46-52D6-82BC-F185-2E28F8859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3C7C7F57-821C-487A-726D-7C7ABABBFD9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58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7A47B062-5EB6-C980-EDC9-13AA2EFA7C36}"/>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C9F7B884-A01C-30EE-9C1A-C61FE9915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25CB7B0B-C5BA-2825-A085-C8CED33FBED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08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45CE323-C58F-8A3C-D46B-8FC254F34088}"/>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EDB1F4E7-75DA-30EE-2E12-9FDF4EB80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8D431BD-11A5-3F33-CD29-EBD64DF655E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53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A24DB92D-5084-4D2D-CAA7-D1D676DB04E7}"/>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B357ECAE-DB78-7A28-A7B7-134C2D3028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3AE5DC4-65D5-27B9-CE8F-36DF4CD65B2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225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08D3DF8-A66C-3B46-BB7C-2001E221A31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5BD2756A-F9C4-20C6-9954-28FB2ECEB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5BFC7AB-C0E7-AB17-AA7D-34741FCB828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233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E3587C54-29DC-E015-1045-ED525C343C0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0FA1D8EC-6540-F72F-B42E-DEEFA9AD15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B4BA9DF-3176-67CC-E2DD-7B81330C7A8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31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C22AC3C0-A182-B8EB-598F-5E7DC248A74D}"/>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A4B9FF95-97C2-C431-2FFC-51DAE0F7E0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60A6C9B5-3E7F-9204-8527-C8E0F1A6AB0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793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a:extLst>
            <a:ext uri="{FF2B5EF4-FFF2-40B4-BE49-F238E27FC236}">
              <a16:creationId xmlns:a16="http://schemas.microsoft.com/office/drawing/2014/main" id="{89F054A8-B76B-6ABF-4442-574253D9A9EF}"/>
            </a:ext>
          </a:extLst>
        </p:cNvPr>
        <p:cNvGrpSpPr/>
        <p:nvPr/>
      </p:nvGrpSpPr>
      <p:grpSpPr>
        <a:xfrm>
          <a:off x="0" y="0"/>
          <a:ext cx="0" cy="0"/>
          <a:chOff x="0" y="0"/>
          <a:chExt cx="0" cy="0"/>
        </a:xfrm>
      </p:grpSpPr>
      <p:sp>
        <p:nvSpPr>
          <p:cNvPr id="709" name="Google Shape;709;gb292a6a24b_4_1496:notes">
            <a:extLst>
              <a:ext uri="{FF2B5EF4-FFF2-40B4-BE49-F238E27FC236}">
                <a16:creationId xmlns:a16="http://schemas.microsoft.com/office/drawing/2014/main" id="{E2614418-4BF0-D72B-9A90-9E347C9DD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a:extLst>
              <a:ext uri="{FF2B5EF4-FFF2-40B4-BE49-F238E27FC236}">
                <a16:creationId xmlns:a16="http://schemas.microsoft.com/office/drawing/2014/main" id="{7AD5C95E-3902-AB25-5B58-7A9D0D636E8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0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a:extLst>
            <a:ext uri="{FF2B5EF4-FFF2-40B4-BE49-F238E27FC236}">
              <a16:creationId xmlns:a16="http://schemas.microsoft.com/office/drawing/2014/main" id="{DED12EF7-DDF9-D41B-3C15-D41A87CFE42E}"/>
            </a:ext>
          </a:extLst>
        </p:cNvPr>
        <p:cNvGrpSpPr/>
        <p:nvPr/>
      </p:nvGrpSpPr>
      <p:grpSpPr>
        <a:xfrm>
          <a:off x="0" y="0"/>
          <a:ext cx="0" cy="0"/>
          <a:chOff x="0" y="0"/>
          <a:chExt cx="0" cy="0"/>
        </a:xfrm>
      </p:grpSpPr>
      <p:sp>
        <p:nvSpPr>
          <p:cNvPr id="685" name="Google Shape;685;gb292a6a24b_4_1441:notes">
            <a:extLst>
              <a:ext uri="{FF2B5EF4-FFF2-40B4-BE49-F238E27FC236}">
                <a16:creationId xmlns:a16="http://schemas.microsoft.com/office/drawing/2014/main" id="{03EC8974-A951-ADDB-2E37-8C77F33A49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a:extLst>
              <a:ext uri="{FF2B5EF4-FFF2-40B4-BE49-F238E27FC236}">
                <a16:creationId xmlns:a16="http://schemas.microsoft.com/office/drawing/2014/main" id="{D328E2D1-FE49-C95C-0640-8E80D70791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6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CD2C14A5-C2CF-5096-8A1F-D6AFC249A571}"/>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C9D93CE2-2CC5-D3E9-5F47-4D6B5ECD8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96129016-7F42-0C5B-7D9F-AE4297BB51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87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emf"/><Relationship Id="rId5" Type="http://schemas.openxmlformats.org/officeDocument/2006/relationships/package" Target="../embeddings/Microsoft_Excel_Worksheet1.xlsx"/><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C2FE5EEB-B350-A83A-666B-5E92AD646E8D}"/>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9FA0119-4AE7-1244-3E87-AC1DF0F7CB5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3E370E9B-8542-4017-4B27-59743272A3FB}"/>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u="sng" dirty="0">
                <a:latin typeface="Nunito Sans" pitchFamily="2" charset="0"/>
              </a:rPr>
              <a:t>S</a:t>
            </a:r>
            <a:r>
              <a:rPr lang="en-GB" sz="1200" u="sng" dirty="0">
                <a:solidFill>
                  <a:srgbClr val="434343"/>
                </a:solidFill>
                <a:effectLst/>
                <a:latin typeface="Nunito Sans" pitchFamily="2" charset="0"/>
              </a:rPr>
              <a:t>entiment</a:t>
            </a:r>
            <a:r>
              <a:rPr lang="en-GB" u="sng" dirty="0">
                <a:latin typeface="Nunito Sans" pitchFamily="2" charset="0"/>
              </a:rPr>
              <a:t> </a:t>
            </a:r>
            <a:r>
              <a:rPr lang="en-GB" sz="1200" u="sng" dirty="0">
                <a:solidFill>
                  <a:srgbClr val="434343"/>
                </a:solidFill>
                <a:effectLst/>
                <a:latin typeface="Nunito Sans" pitchFamily="2" charset="0"/>
              </a:rPr>
              <a:t>comments(SIA) table </a:t>
            </a:r>
          </a:p>
          <a:p>
            <a:pPr marL="0" indent="0" algn="l" rtl="0">
              <a:lnSpc>
                <a:spcPct val="130000"/>
              </a:lnSpc>
              <a:buNone/>
            </a:pPr>
            <a:endParaRPr lang="en-GB" u="sng" dirty="0">
              <a:latin typeface="Nunito Sans" pitchFamily="2" charset="0"/>
            </a:endParaRPr>
          </a:p>
          <a:p>
            <a:pPr marL="0" indent="0" algn="l" rtl="0">
              <a:lnSpc>
                <a:spcPct val="130000"/>
              </a:lnSpc>
              <a:buNone/>
            </a:pPr>
            <a:endParaRPr lang="en-GB" sz="1200" u="sng" dirty="0">
              <a:solidFill>
                <a:srgbClr val="434343"/>
              </a:solidFill>
              <a:effectLst/>
              <a:latin typeface="Nunito Sans" pitchFamily="2" charset="0"/>
            </a:endParaRP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42DA2F7A-6FF3-39C8-35DA-0DA3D4CD3939}"/>
              </a:ext>
            </a:extLst>
          </p:cNvPr>
          <p:cNvGraphicFramePr>
            <a:graphicFrameLocks noChangeAspect="1"/>
          </p:cNvGraphicFramePr>
          <p:nvPr>
            <p:extLst>
              <p:ext uri="{D42A27DB-BD31-4B8C-83A1-F6EECF244321}">
                <p14:modId xmlns:p14="http://schemas.microsoft.com/office/powerpoint/2010/main" val="354475253"/>
              </p:ext>
            </p:extLst>
          </p:nvPr>
        </p:nvGraphicFramePr>
        <p:xfrm>
          <a:off x="381000" y="1683785"/>
          <a:ext cx="3952459" cy="2616991"/>
        </p:xfrm>
        <a:graphic>
          <a:graphicData uri="http://schemas.openxmlformats.org/presentationml/2006/ole">
            <mc:AlternateContent xmlns:mc="http://schemas.openxmlformats.org/markup-compatibility/2006">
              <mc:Choice xmlns:v="urn:schemas-microsoft-com:vml" Requires="v">
                <p:oleObj name="Worksheet" r:id="rId3" imgW="5753259" imgH="4771986" progId="Excel.Sheet.12">
                  <p:embed/>
                </p:oleObj>
              </mc:Choice>
              <mc:Fallback>
                <p:oleObj name="Worksheet" r:id="rId3" imgW="5753259" imgH="4771986" progId="Excel.Sheet.12">
                  <p:embed/>
                  <p:pic>
                    <p:nvPicPr>
                      <p:cNvPr id="0" name=""/>
                      <p:cNvPicPr/>
                      <p:nvPr/>
                    </p:nvPicPr>
                    <p:blipFill>
                      <a:blip r:embed="rId4"/>
                      <a:stretch>
                        <a:fillRect/>
                      </a:stretch>
                    </p:blipFill>
                    <p:spPr>
                      <a:xfrm>
                        <a:off x="381000" y="1683785"/>
                        <a:ext cx="3952459" cy="2616991"/>
                      </a:xfrm>
                      <a:prstGeom prst="rect">
                        <a:avLst/>
                      </a:prstGeom>
                    </p:spPr>
                  </p:pic>
                </p:oleObj>
              </mc:Fallback>
            </mc:AlternateContent>
          </a:graphicData>
        </a:graphic>
      </p:graphicFrame>
    </p:spTree>
    <p:extLst>
      <p:ext uri="{BB962C8B-B14F-4D97-AF65-F5344CB8AC3E}">
        <p14:creationId xmlns:p14="http://schemas.microsoft.com/office/powerpoint/2010/main" val="38029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F1D5ADAA-ED2C-E4F0-33F1-032A19BBE4F6}"/>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47DEFC24-1609-7F4C-B2A5-9ECB10F80F45}"/>
              </a:ext>
            </a:extLst>
          </p:cNvPr>
          <p:cNvSpPr txBox="1">
            <a:spLocks noGrp="1"/>
          </p:cNvSpPr>
          <p:nvPr>
            <p:ph type="title"/>
          </p:nvPr>
        </p:nvSpPr>
        <p:spPr>
          <a:xfrm>
            <a:off x="392573" y="650911"/>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ea typeface="Nunito Sans"/>
              <a:cs typeface="Nunito Sans"/>
              <a:sym typeface="Nunito Sans"/>
            </a:endParaRPr>
          </a:p>
        </p:txBody>
      </p:sp>
      <p:sp>
        <p:nvSpPr>
          <p:cNvPr id="695" name="Google Shape;695;p44">
            <a:extLst>
              <a:ext uri="{FF2B5EF4-FFF2-40B4-BE49-F238E27FC236}">
                <a16:creationId xmlns:a16="http://schemas.microsoft.com/office/drawing/2014/main" id="{240D4B46-BA0E-4AEF-EC17-701B290EBCB1}"/>
              </a:ext>
            </a:extLst>
          </p:cNvPr>
          <p:cNvSpPr txBox="1">
            <a:spLocks noGrp="1"/>
          </p:cNvSpPr>
          <p:nvPr>
            <p:ph type="body" idx="1"/>
          </p:nvPr>
        </p:nvSpPr>
        <p:spPr>
          <a:xfrm>
            <a:off x="392573" y="1180109"/>
            <a:ext cx="8538148" cy="3789129"/>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Distinguishing between photography visits and non-photography visits by setting a variable, such as “Photography.”</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585095AB-85C3-2697-01CE-6D5AECE6DC5C}"/>
              </a:ext>
            </a:extLst>
          </p:cNvPr>
          <p:cNvGraphicFramePr>
            <a:graphicFrameLocks noChangeAspect="1"/>
          </p:cNvGraphicFramePr>
          <p:nvPr>
            <p:extLst>
              <p:ext uri="{D42A27DB-BD31-4B8C-83A1-F6EECF244321}">
                <p14:modId xmlns:p14="http://schemas.microsoft.com/office/powerpoint/2010/main" val="1671797201"/>
              </p:ext>
            </p:extLst>
          </p:nvPr>
        </p:nvGraphicFramePr>
        <p:xfrm>
          <a:off x="544513" y="1665288"/>
          <a:ext cx="6223000" cy="3200400"/>
        </p:xfrm>
        <a:graphic>
          <a:graphicData uri="http://schemas.openxmlformats.org/presentationml/2006/ole">
            <mc:AlternateContent xmlns:mc="http://schemas.openxmlformats.org/markup-compatibility/2006">
              <mc:Choice xmlns:v="urn:schemas-microsoft-com:vml" Requires="v">
                <p:oleObj name="Worksheet" r:id="rId3" imgW="9639199" imgH="4990933" progId="Excel.Sheet.12">
                  <p:embed/>
                </p:oleObj>
              </mc:Choice>
              <mc:Fallback>
                <p:oleObj name="Worksheet" r:id="rId3" imgW="9639199" imgH="4990933" progId="Excel.Sheet.12">
                  <p:embed/>
                  <p:pic>
                    <p:nvPicPr>
                      <p:cNvPr id="0" name=""/>
                      <p:cNvPicPr/>
                      <p:nvPr/>
                    </p:nvPicPr>
                    <p:blipFill>
                      <a:blip r:embed="rId4"/>
                      <a:stretch>
                        <a:fillRect/>
                      </a:stretch>
                    </p:blipFill>
                    <p:spPr>
                      <a:xfrm>
                        <a:off x="544513" y="1665288"/>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2230251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0CC536C0-7D2E-C4FB-8065-A36DF8275485}"/>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06CF23D6-3FF6-9D37-3F23-99C60657F27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08C105EA-4182-8659-FBDF-3B52DA862C4C}"/>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latin typeface="Nunito Sans"/>
                <a:ea typeface="Nunito Sans"/>
                <a:cs typeface="Nunito Sans"/>
                <a:sym typeface="Nunito Sans"/>
              </a:rPr>
              <a:t>Activity table</a:t>
            </a:r>
          </a:p>
          <a:p>
            <a:pPr marL="0" lvl="0" indent="0" algn="l" rtl="0">
              <a:spcBef>
                <a:spcPts val="0"/>
              </a:spcBef>
              <a:spcAft>
                <a:spcPts val="0"/>
              </a:spcAft>
              <a:buNone/>
            </a:pPr>
            <a:r>
              <a:rPr lang="en-US" dirty="0">
                <a:latin typeface="Nunito Sans"/>
                <a:ea typeface="Nunito Sans"/>
                <a:cs typeface="Nunito Sans"/>
                <a:sym typeface="Nunito Sans"/>
              </a:rPr>
              <a:t>Programmatical read travelers comments from dataset column and creating a new variable “activity” allocating activities during  their holiday visit .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3211F4CF-5D93-F8A4-88DA-92478AC44127}"/>
              </a:ext>
            </a:extLst>
          </p:cNvPr>
          <p:cNvGraphicFramePr>
            <a:graphicFrameLocks noChangeAspect="1"/>
          </p:cNvGraphicFramePr>
          <p:nvPr>
            <p:extLst>
              <p:ext uri="{D42A27DB-BD31-4B8C-83A1-F6EECF244321}">
                <p14:modId xmlns:p14="http://schemas.microsoft.com/office/powerpoint/2010/main" val="2123526938"/>
              </p:ext>
            </p:extLst>
          </p:nvPr>
        </p:nvGraphicFramePr>
        <p:xfrm>
          <a:off x="478205" y="2170150"/>
          <a:ext cx="2571750" cy="1839912"/>
        </p:xfrm>
        <a:graphic>
          <a:graphicData uri="http://schemas.openxmlformats.org/presentationml/2006/ole">
            <mc:AlternateContent xmlns:mc="http://schemas.openxmlformats.org/markup-compatibility/2006">
              <mc:Choice xmlns:v="urn:schemas-microsoft-com:vml" Requires="v">
                <p:oleObj name="Worksheet" r:id="rId3" imgW="2676572" imgH="1914564" progId="Excel.Sheet.12">
                  <p:embed/>
                </p:oleObj>
              </mc:Choice>
              <mc:Fallback>
                <p:oleObj name="Worksheet" r:id="rId3" imgW="2676572" imgH="1914564" progId="Excel.Sheet.12">
                  <p:embed/>
                  <p:pic>
                    <p:nvPicPr>
                      <p:cNvPr id="6" name="Object 5">
                        <a:extLst>
                          <a:ext uri="{FF2B5EF4-FFF2-40B4-BE49-F238E27FC236}">
                            <a16:creationId xmlns:a16="http://schemas.microsoft.com/office/drawing/2014/main" id="{7E68F325-A97C-301E-99EC-3ACD25CFCBD1}"/>
                          </a:ext>
                        </a:extLst>
                      </p:cNvPr>
                      <p:cNvPicPr/>
                      <p:nvPr/>
                    </p:nvPicPr>
                    <p:blipFill>
                      <a:blip r:embed="rId4"/>
                      <a:stretch>
                        <a:fillRect/>
                      </a:stretch>
                    </p:blipFill>
                    <p:spPr>
                      <a:xfrm>
                        <a:off x="478205" y="2170150"/>
                        <a:ext cx="2571750" cy="1839912"/>
                      </a:xfrm>
                      <a:prstGeom prst="rect">
                        <a:avLst/>
                      </a:prstGeom>
                    </p:spPr>
                  </p:pic>
                </p:oleObj>
              </mc:Fallback>
            </mc:AlternateContent>
          </a:graphicData>
        </a:graphic>
      </p:graphicFrame>
    </p:spTree>
    <p:extLst>
      <p:ext uri="{BB962C8B-B14F-4D97-AF65-F5344CB8AC3E}">
        <p14:creationId xmlns:p14="http://schemas.microsoft.com/office/powerpoint/2010/main" val="354406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3B2E9101-A324-802F-2CA1-A218FE305812}"/>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0750736-1FD8-5743-CD88-B2FB4863736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9BAAC159-77BA-A40E-58E7-BA040BA7424D}"/>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370612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Were there any surprising insights from your data processing/exploration?</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Plots showing these insights? These can be visuals exported from Tableau.</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A899CD45-3377-04ED-263C-BC20F3011A6D}"/>
              </a:ext>
            </a:extLst>
          </p:cNvPr>
          <p:cNvPicPr>
            <a:picLocks noChangeAspect="1"/>
          </p:cNvPicPr>
          <p:nvPr/>
        </p:nvPicPr>
        <p:blipFill>
          <a:blip r:embed="rId3"/>
          <a:stretch>
            <a:fillRect/>
          </a:stretch>
        </p:blipFill>
        <p:spPr>
          <a:xfrm>
            <a:off x="372208" y="1198046"/>
            <a:ext cx="5987199" cy="3945454"/>
          </a:xfrm>
          <a:prstGeom prst="rect">
            <a:avLst/>
          </a:prstGeom>
        </p:spPr>
      </p:pic>
      <p:pic>
        <p:nvPicPr>
          <p:cNvPr id="5" name="Picture 4">
            <a:extLst>
              <a:ext uri="{FF2B5EF4-FFF2-40B4-BE49-F238E27FC236}">
                <a16:creationId xmlns:a16="http://schemas.microsoft.com/office/drawing/2014/main" id="{97F86995-9FF2-6174-3D70-935B820C923A}"/>
              </a:ext>
            </a:extLst>
          </p:cNvPr>
          <p:cNvPicPr>
            <a:picLocks noChangeAspect="1"/>
          </p:cNvPicPr>
          <p:nvPr/>
        </p:nvPicPr>
        <p:blipFill>
          <a:blip r:embed="rId4"/>
          <a:stretch>
            <a:fillRect/>
          </a:stretch>
        </p:blipFill>
        <p:spPr>
          <a:xfrm>
            <a:off x="6359407" y="1198046"/>
            <a:ext cx="2505425" cy="22196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7BDE59D-F70A-FFF4-753C-CE0F32521B5C}"/>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362252C9-E9E9-630E-AD2A-91A30AB0084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22571BA8-AC3F-D497-2D38-08ACA097CD41}"/>
              </a:ext>
            </a:extLst>
          </p:cNvPr>
          <p:cNvPicPr>
            <a:picLocks noChangeAspect="1"/>
          </p:cNvPicPr>
          <p:nvPr/>
        </p:nvPicPr>
        <p:blipFill>
          <a:blip r:embed="rId3"/>
          <a:stretch>
            <a:fillRect/>
          </a:stretch>
        </p:blipFill>
        <p:spPr>
          <a:xfrm>
            <a:off x="380999" y="1266092"/>
            <a:ext cx="5439509" cy="3687493"/>
          </a:xfrm>
          <a:prstGeom prst="rect">
            <a:avLst/>
          </a:prstGeom>
        </p:spPr>
      </p:pic>
      <p:pic>
        <p:nvPicPr>
          <p:cNvPr id="5" name="Picture 4">
            <a:extLst>
              <a:ext uri="{FF2B5EF4-FFF2-40B4-BE49-F238E27FC236}">
                <a16:creationId xmlns:a16="http://schemas.microsoft.com/office/drawing/2014/main" id="{1053C86F-1FCC-2E78-9D8C-A68B98F621C1}"/>
              </a:ext>
            </a:extLst>
          </p:cNvPr>
          <p:cNvPicPr>
            <a:picLocks noChangeAspect="1"/>
          </p:cNvPicPr>
          <p:nvPr/>
        </p:nvPicPr>
        <p:blipFill>
          <a:blip r:embed="rId4"/>
          <a:stretch>
            <a:fillRect/>
          </a:stretch>
        </p:blipFill>
        <p:spPr>
          <a:xfrm>
            <a:off x="4615962" y="3109838"/>
            <a:ext cx="1781424" cy="647790"/>
          </a:xfrm>
          <a:prstGeom prst="rect">
            <a:avLst/>
          </a:prstGeom>
        </p:spPr>
      </p:pic>
    </p:spTree>
    <p:extLst>
      <p:ext uri="{BB962C8B-B14F-4D97-AF65-F5344CB8AC3E}">
        <p14:creationId xmlns:p14="http://schemas.microsoft.com/office/powerpoint/2010/main" val="3018247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AD642C99-508F-7F62-D9C6-C8E57593E215}"/>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F34E0F72-AE68-900C-3914-4FF9B52EAE3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54A5CD49-5A91-3099-3ADA-1304EEA3C23B}"/>
              </a:ext>
            </a:extLst>
          </p:cNvPr>
          <p:cNvPicPr>
            <a:picLocks noChangeAspect="1"/>
          </p:cNvPicPr>
          <p:nvPr/>
        </p:nvPicPr>
        <p:blipFill>
          <a:blip r:embed="rId3"/>
          <a:stretch>
            <a:fillRect/>
          </a:stretch>
        </p:blipFill>
        <p:spPr>
          <a:xfrm>
            <a:off x="310970" y="1227446"/>
            <a:ext cx="4208564" cy="3887011"/>
          </a:xfrm>
          <a:prstGeom prst="rect">
            <a:avLst/>
          </a:prstGeom>
        </p:spPr>
      </p:pic>
      <p:pic>
        <p:nvPicPr>
          <p:cNvPr id="7" name="Picture 6">
            <a:extLst>
              <a:ext uri="{FF2B5EF4-FFF2-40B4-BE49-F238E27FC236}">
                <a16:creationId xmlns:a16="http://schemas.microsoft.com/office/drawing/2014/main" id="{6685A529-5A7F-5F4E-8BD2-EBEAB88CC8AF}"/>
              </a:ext>
            </a:extLst>
          </p:cNvPr>
          <p:cNvPicPr>
            <a:picLocks noChangeAspect="1"/>
          </p:cNvPicPr>
          <p:nvPr/>
        </p:nvPicPr>
        <p:blipFill>
          <a:blip r:embed="rId4"/>
          <a:stretch>
            <a:fillRect/>
          </a:stretch>
        </p:blipFill>
        <p:spPr>
          <a:xfrm>
            <a:off x="2918331" y="1675716"/>
            <a:ext cx="2048161" cy="1971950"/>
          </a:xfrm>
          <a:prstGeom prst="rect">
            <a:avLst/>
          </a:prstGeom>
        </p:spPr>
      </p:pic>
    </p:spTree>
    <p:extLst>
      <p:ext uri="{BB962C8B-B14F-4D97-AF65-F5344CB8AC3E}">
        <p14:creationId xmlns:p14="http://schemas.microsoft.com/office/powerpoint/2010/main" val="38919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BB13D375-BCFA-66A2-5678-AED5C370264E}"/>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232C8EFC-6F07-B153-7C45-77F9777250F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0C05328D-545E-C53D-E92E-AAB158B33092}"/>
              </a:ext>
            </a:extLst>
          </p:cNvPr>
          <p:cNvPicPr>
            <a:picLocks noChangeAspect="1"/>
          </p:cNvPicPr>
          <p:nvPr/>
        </p:nvPicPr>
        <p:blipFill>
          <a:blip r:embed="rId3"/>
          <a:stretch>
            <a:fillRect/>
          </a:stretch>
        </p:blipFill>
        <p:spPr>
          <a:xfrm>
            <a:off x="237328" y="1306274"/>
            <a:ext cx="3232895" cy="3495439"/>
          </a:xfrm>
          <a:prstGeom prst="rect">
            <a:avLst/>
          </a:prstGeom>
        </p:spPr>
      </p:pic>
      <p:pic>
        <p:nvPicPr>
          <p:cNvPr id="7" name="Picture 6">
            <a:extLst>
              <a:ext uri="{FF2B5EF4-FFF2-40B4-BE49-F238E27FC236}">
                <a16:creationId xmlns:a16="http://schemas.microsoft.com/office/drawing/2014/main" id="{D43C53BE-9E16-A4DC-CBC6-59CC944E6F4A}"/>
              </a:ext>
            </a:extLst>
          </p:cNvPr>
          <p:cNvPicPr>
            <a:picLocks noChangeAspect="1"/>
          </p:cNvPicPr>
          <p:nvPr/>
        </p:nvPicPr>
        <p:blipFill>
          <a:blip r:embed="rId4"/>
          <a:stretch>
            <a:fillRect/>
          </a:stretch>
        </p:blipFill>
        <p:spPr>
          <a:xfrm>
            <a:off x="2724000" y="1617576"/>
            <a:ext cx="848127" cy="632930"/>
          </a:xfrm>
          <a:prstGeom prst="rect">
            <a:avLst/>
          </a:prstGeom>
        </p:spPr>
      </p:pic>
      <p:pic>
        <p:nvPicPr>
          <p:cNvPr id="9" name="Picture 8">
            <a:extLst>
              <a:ext uri="{FF2B5EF4-FFF2-40B4-BE49-F238E27FC236}">
                <a16:creationId xmlns:a16="http://schemas.microsoft.com/office/drawing/2014/main" id="{B93191D7-19FF-9A69-56D5-30EB8F62E329}"/>
              </a:ext>
            </a:extLst>
          </p:cNvPr>
          <p:cNvPicPr>
            <a:picLocks noChangeAspect="1"/>
          </p:cNvPicPr>
          <p:nvPr/>
        </p:nvPicPr>
        <p:blipFill>
          <a:blip r:embed="rId5"/>
          <a:stretch>
            <a:fillRect/>
          </a:stretch>
        </p:blipFill>
        <p:spPr>
          <a:xfrm>
            <a:off x="3844031" y="1225766"/>
            <a:ext cx="4198192" cy="3721020"/>
          </a:xfrm>
          <a:prstGeom prst="rect">
            <a:avLst/>
          </a:prstGeom>
        </p:spPr>
      </p:pic>
    </p:spTree>
    <p:extLst>
      <p:ext uri="{BB962C8B-B14F-4D97-AF65-F5344CB8AC3E}">
        <p14:creationId xmlns:p14="http://schemas.microsoft.com/office/powerpoint/2010/main" val="387182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C97833E-CD2F-9B99-DB20-3DFC909ACDCA}"/>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5BD1792F-D9B9-7D72-7B4D-923D112FF38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90209B3D-9938-AF01-53E7-4A66CA7CE71E}"/>
              </a:ext>
            </a:extLst>
          </p:cNvPr>
          <p:cNvPicPr>
            <a:picLocks noChangeAspect="1"/>
          </p:cNvPicPr>
          <p:nvPr/>
        </p:nvPicPr>
        <p:blipFill>
          <a:blip r:embed="rId3"/>
          <a:stretch>
            <a:fillRect/>
          </a:stretch>
        </p:blipFill>
        <p:spPr>
          <a:xfrm>
            <a:off x="5437030" y="404734"/>
            <a:ext cx="3116384" cy="4444584"/>
          </a:xfrm>
          <a:prstGeom prst="rect">
            <a:avLst/>
          </a:prstGeom>
        </p:spPr>
      </p:pic>
      <p:pic>
        <p:nvPicPr>
          <p:cNvPr id="11" name="Picture 10">
            <a:extLst>
              <a:ext uri="{FF2B5EF4-FFF2-40B4-BE49-F238E27FC236}">
                <a16:creationId xmlns:a16="http://schemas.microsoft.com/office/drawing/2014/main" id="{183771A2-EB9C-521A-B8A9-A0C28D0C2D37}"/>
              </a:ext>
            </a:extLst>
          </p:cNvPr>
          <p:cNvPicPr>
            <a:picLocks noChangeAspect="1"/>
          </p:cNvPicPr>
          <p:nvPr/>
        </p:nvPicPr>
        <p:blipFill>
          <a:blip r:embed="rId4"/>
          <a:stretch>
            <a:fillRect/>
          </a:stretch>
        </p:blipFill>
        <p:spPr>
          <a:xfrm>
            <a:off x="98877" y="1162026"/>
            <a:ext cx="5158050" cy="3955055"/>
          </a:xfrm>
          <a:prstGeom prst="rect">
            <a:avLst/>
          </a:prstGeom>
        </p:spPr>
      </p:pic>
      <p:pic>
        <p:nvPicPr>
          <p:cNvPr id="13" name="Picture 12">
            <a:extLst>
              <a:ext uri="{FF2B5EF4-FFF2-40B4-BE49-F238E27FC236}">
                <a16:creationId xmlns:a16="http://schemas.microsoft.com/office/drawing/2014/main" id="{E8040C15-9857-52A6-0344-67F3E1EF7AFC}"/>
              </a:ext>
            </a:extLst>
          </p:cNvPr>
          <p:cNvPicPr>
            <a:picLocks noChangeAspect="1"/>
          </p:cNvPicPr>
          <p:nvPr/>
        </p:nvPicPr>
        <p:blipFill>
          <a:blip r:embed="rId5"/>
          <a:stretch>
            <a:fillRect/>
          </a:stretch>
        </p:blipFill>
        <p:spPr>
          <a:xfrm>
            <a:off x="3671353" y="4952183"/>
            <a:ext cx="2137336" cy="164898"/>
          </a:xfrm>
          <a:prstGeom prst="rect">
            <a:avLst/>
          </a:prstGeom>
        </p:spPr>
      </p:pic>
    </p:spTree>
    <p:extLst>
      <p:ext uri="{BB962C8B-B14F-4D97-AF65-F5344CB8AC3E}">
        <p14:creationId xmlns:p14="http://schemas.microsoft.com/office/powerpoint/2010/main" val="262539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their visits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446640EA-6FC2-1766-AD96-48DFBFC7F9C0}"/>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6FCB4569-CE5E-5620-9AF3-3BFE8A41183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Tree>
    <p:extLst>
      <p:ext uri="{BB962C8B-B14F-4D97-AF65-F5344CB8AC3E}">
        <p14:creationId xmlns:p14="http://schemas.microsoft.com/office/powerpoint/2010/main" val="268758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359654DA-884A-F3AC-F261-A80BED885A4B}"/>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C919960C-2F34-0A45-2EAE-97BF35AEC947}"/>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8454F865-5AD5-A995-0C30-E802CDBF70F4}"/>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3296661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a:extLst>
            <a:ext uri="{FF2B5EF4-FFF2-40B4-BE49-F238E27FC236}">
              <a16:creationId xmlns:a16="http://schemas.microsoft.com/office/drawing/2014/main" id="{EA2BA3D8-82CC-AE59-974A-222E1BF522E1}"/>
            </a:ext>
          </a:extLst>
        </p:cNvPr>
        <p:cNvGrpSpPr/>
        <p:nvPr/>
      </p:nvGrpSpPr>
      <p:grpSpPr>
        <a:xfrm>
          <a:off x="0" y="0"/>
          <a:ext cx="0" cy="0"/>
          <a:chOff x="0" y="0"/>
          <a:chExt cx="0" cy="0"/>
        </a:xfrm>
      </p:grpSpPr>
      <p:sp>
        <p:nvSpPr>
          <p:cNvPr id="712" name="Google Shape;712;p47">
            <a:extLst>
              <a:ext uri="{FF2B5EF4-FFF2-40B4-BE49-F238E27FC236}">
                <a16:creationId xmlns:a16="http://schemas.microsoft.com/office/drawing/2014/main" id="{147F1304-7DDB-FD22-571B-CB126DA71DE3}"/>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a:extLst>
              <a:ext uri="{FF2B5EF4-FFF2-40B4-BE49-F238E27FC236}">
                <a16:creationId xmlns:a16="http://schemas.microsoft.com/office/drawing/2014/main" id="{5BC86F1C-0C8D-8307-FFE1-F43739129D70}"/>
              </a:ext>
            </a:extLst>
          </p:cNvPr>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extLst>
      <p:ext uri="{BB962C8B-B14F-4D97-AF65-F5344CB8AC3E}">
        <p14:creationId xmlns:p14="http://schemas.microsoft.com/office/powerpoint/2010/main" val="2622048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pic>
        <p:nvPicPr>
          <p:cNvPr id="2" name="Picture 1">
            <a:extLst>
              <a:ext uri="{FF2B5EF4-FFF2-40B4-BE49-F238E27FC236}">
                <a16:creationId xmlns:a16="http://schemas.microsoft.com/office/drawing/2014/main" id="{6BAA5B0E-15FC-9507-2A32-EE738D79424C}"/>
              </a:ext>
            </a:extLst>
          </p:cNvPr>
          <p:cNvPicPr>
            <a:picLocks noChangeAspect="1"/>
          </p:cNvPicPr>
          <p:nvPr/>
        </p:nvPicPr>
        <p:blipFill>
          <a:blip r:embed="rId3"/>
          <a:stretch>
            <a:fillRect/>
          </a:stretch>
        </p:blipFill>
        <p:spPr>
          <a:xfrm>
            <a:off x="186128" y="1338816"/>
            <a:ext cx="2267120" cy="239323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r>
              <a:rPr lang="en-US" dirty="0">
                <a:latin typeface="Nunito Sans"/>
                <a:ea typeface="Nunito Sans"/>
                <a:cs typeface="Nunito Sans"/>
                <a:sym typeface="Nunito Sans"/>
              </a:rPr>
              <a:t>Expected Hypothesis can be</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Did the problem get solved from your analysis?</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If not, then where do you think the issue happened. </a:t>
            </a:r>
            <a:endParaRPr dirty="0">
              <a:latin typeface="Nunito Sans"/>
              <a:ea typeface="Nunito Sans"/>
              <a:cs typeface="Nunito Sans"/>
              <a:sym typeface="Nuni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612769" y="1481255"/>
            <a:ext cx="2990633" cy="1525001"/>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380998" y="1293020"/>
            <a:ext cx="6836767" cy="276999"/>
          </a:xfrm>
          <a:prstGeom prst="rect">
            <a:avLst/>
          </a:prstGeom>
          <a:noFill/>
        </p:spPr>
        <p:txBody>
          <a:bodyPr wrap="square">
            <a:spAutoFit/>
          </a:bodyPr>
          <a:lstStyle/>
          <a:p>
            <a:pPr marL="171450" indent="-171450">
              <a:buFont typeface="Arial" panose="020B0604020202020204" pitchFamily="34" charset="0"/>
              <a:buChar char="•"/>
            </a:pPr>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612769" y="3006256"/>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indent="0" algn="l" rtl="0">
              <a:lnSpc>
                <a:spcPct val="130000"/>
              </a:lnSpc>
              <a:spcBef>
                <a:spcPts val="1000"/>
              </a:spcBef>
              <a:spcAft>
                <a:spcPts val="1000"/>
              </a:spcAft>
              <a:buNone/>
            </a:pPr>
            <a:r>
              <a:rPr lang="en-GB" sz="1200" dirty="0">
                <a:solidFill>
                  <a:srgbClr val="434343"/>
                </a:solidFill>
                <a:effectLst/>
                <a:latin typeface="Georgia" panose="02040502050405020303" pitchFamily="18" charset="0"/>
              </a:rPr>
              <a:t>Is there a considerable interest in photography holidays in Sri Lanka?</a:t>
            </a:r>
          </a:p>
          <a:p>
            <a:pPr marL="0" indent="0" algn="l" rtl="0">
              <a:lnSpc>
                <a:spcPct val="130000"/>
              </a:lnSpc>
              <a:spcBef>
                <a:spcPts val="1000"/>
              </a:spcBef>
              <a:spcAft>
                <a:spcPts val="1000"/>
              </a:spcAft>
              <a:buNone/>
            </a:pPr>
            <a:r>
              <a:rPr lang="en-GB" sz="1200" dirty="0">
                <a:solidFill>
                  <a:srgbClr val="434343"/>
                </a:solidFill>
                <a:effectLst/>
                <a:latin typeface="Georgia" panose="02040502050405020303" pitchFamily="18" charset="0"/>
              </a:rPr>
              <a:t>To assess the demand for photography holidays in Sri Lanka, we need to examine the activities holidaymakers engage in, the destinations they favour during their travels, and to recognize the countries of frequent holidaymakers.</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pitchFamily="2" charset="0"/>
              </a:rPr>
              <a:t>There is a significant demand for photography holidays in Sri Lanka. holidaymakers who choose these holidays tend to engage in specific related activities, visit particular locations that are popular for photography, and a substantial portion of these travellers are repeat visitors.</a:t>
            </a:r>
            <a:endParaRPr lang="en-US" dirty="0">
              <a:latin typeface="Nunito Sans" pitchFamily="2" charset="0"/>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155448" indent="0" algn="l" rtl="0">
              <a:lnSpc>
                <a:spcPct val="130000"/>
              </a:lnSpc>
              <a:spcAft>
                <a:spcPts val="1200"/>
              </a:spcAft>
              <a:buNone/>
            </a:pPr>
            <a:endParaRPr lang="en-GB" sz="1200" dirty="0">
              <a:solidFill>
                <a:srgbClr val="434343"/>
              </a:solidFill>
              <a:effectLst/>
              <a:latin typeface="Nunito Sans" pitchFamily="2" charset="0"/>
            </a:endParaRPr>
          </a:p>
          <a:p>
            <a:pPr marL="155448" indent="0" algn="l" rtl="0">
              <a:lnSpc>
                <a:spcPct val="130000"/>
              </a:lnSpc>
              <a:spcAft>
                <a:spcPts val="1200"/>
              </a:spcAft>
              <a:buNone/>
            </a:pPr>
            <a:r>
              <a:rPr lang="en-GB" sz="1200" dirty="0">
                <a:solidFill>
                  <a:srgbClr val="434343"/>
                </a:solidFill>
                <a:effectLst/>
                <a:latin typeface="Nunito Sans" pitchFamily="2" charset="0"/>
              </a:rPr>
              <a:t>A publicly available  dataset related to </a:t>
            </a:r>
            <a:r>
              <a:rPr lang="en-GB" dirty="0">
                <a:latin typeface="Nunito Sans"/>
                <a:ea typeface="Nunito Sans"/>
                <a:cs typeface="Nunito Sans"/>
                <a:sym typeface="Nunito Sans"/>
              </a:rPr>
              <a:t>Tourism and Travel Review in Sri Lanka from year 2010 to 2023 </a:t>
            </a:r>
            <a:r>
              <a:rPr lang="en-GB" sz="1200" dirty="0">
                <a:solidFill>
                  <a:srgbClr val="434343"/>
                </a:solidFill>
                <a:effectLst/>
                <a:latin typeface="Nunito Sans" pitchFamily="2" charset="0"/>
              </a:rPr>
              <a:t>used for this project .</a:t>
            </a:r>
          </a:p>
          <a:p>
            <a:pPr marL="155448" indent="0" algn="l" rtl="0">
              <a:lnSpc>
                <a:spcPct val="130000"/>
              </a:lnSpc>
              <a:spcAft>
                <a:spcPts val="1200"/>
              </a:spcAft>
              <a:buNone/>
            </a:pPr>
            <a:r>
              <a:rPr lang="en-GB" sz="1200" dirty="0">
                <a:solidFill>
                  <a:srgbClr val="434343"/>
                </a:solidFill>
                <a:effectLst/>
                <a:latin typeface="Nunito Sans" pitchFamily="2" charset="0"/>
              </a:rPr>
              <a:t>A MySQL database was created from the source data, with individual tables established for processing and analysis using SQL and Python.</a:t>
            </a:r>
          </a:p>
          <a:p>
            <a:pPr marL="155448" indent="0" algn="l" rtl="0">
              <a:lnSpc>
                <a:spcPct val="130000"/>
              </a:lnSpc>
              <a:spcAft>
                <a:spcPts val="1200"/>
              </a:spcAft>
              <a:buNone/>
            </a:pPr>
            <a:r>
              <a:rPr lang="en-GB" sz="1200" dirty="0">
                <a:solidFill>
                  <a:srgbClr val="434343"/>
                </a:solidFill>
                <a:effectLst/>
                <a:latin typeface="Nunito Sans" pitchFamily="2" charset="0"/>
              </a:rPr>
              <a:t>In an ideal scenario, additional data that would have been beneficial includes vacation type, the number of days spent in one location, and a list of activities participated in.</a:t>
            </a:r>
          </a:p>
          <a:p>
            <a:pPr marL="155448" indent="0" algn="l" rtl="0">
              <a:lnSpc>
                <a:spcPct val="130000"/>
              </a:lnSpc>
              <a:spcAft>
                <a:spcPts val="1200"/>
              </a:spcAft>
              <a:buNone/>
            </a:pPr>
            <a:r>
              <a:rPr lang="en-GB" sz="1200" dirty="0">
                <a:solidFill>
                  <a:srgbClr val="434343"/>
                </a:solidFill>
                <a:effectLst/>
                <a:latin typeface="Nunito Sans" pitchFamily="2" charset="0"/>
              </a:rPr>
              <a:t>The tools I utilized for processing and statistical analysis include Excel, Python, MySQL, Tableau Desktop for data visualization, and Power BI.</a:t>
            </a:r>
            <a:endParaRPr lang="en-GB"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7">
          <a:extLst>
            <a:ext uri="{FF2B5EF4-FFF2-40B4-BE49-F238E27FC236}">
              <a16:creationId xmlns:a16="http://schemas.microsoft.com/office/drawing/2014/main" id="{AC33723E-24CD-AF44-B14A-43B425204261}"/>
            </a:ext>
          </a:extLst>
        </p:cNvPr>
        <p:cNvGrpSpPr/>
        <p:nvPr/>
      </p:nvGrpSpPr>
      <p:grpSpPr>
        <a:xfrm>
          <a:off x="0" y="0"/>
          <a:ext cx="0" cy="0"/>
          <a:chOff x="0" y="0"/>
          <a:chExt cx="0" cy="0"/>
        </a:xfrm>
      </p:grpSpPr>
      <p:sp>
        <p:nvSpPr>
          <p:cNvPr id="688" name="Google Shape;688;p43">
            <a:extLst>
              <a:ext uri="{FF2B5EF4-FFF2-40B4-BE49-F238E27FC236}">
                <a16:creationId xmlns:a16="http://schemas.microsoft.com/office/drawing/2014/main" id="{8378BCE5-4305-7957-6ADB-DC44B95EB481}"/>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a:extLst>
              <a:ext uri="{FF2B5EF4-FFF2-40B4-BE49-F238E27FC236}">
                <a16:creationId xmlns:a16="http://schemas.microsoft.com/office/drawing/2014/main" id="{F4D51CF7-4CFF-6595-1C39-576CFCF87C70}"/>
              </a:ext>
            </a:extLst>
          </p:cNvPr>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0" indent="0" algn="l" rtl="0">
              <a:lnSpc>
                <a:spcPct val="130000"/>
              </a:lnSpc>
              <a:spcAft>
                <a:spcPts val="1200"/>
              </a:spcAft>
              <a:buNone/>
            </a:pPr>
            <a:br>
              <a:rPr lang="en-GB" sz="1200" dirty="0">
                <a:solidFill>
                  <a:srgbClr val="434343"/>
                </a:solidFill>
                <a:effectLst/>
                <a:latin typeface="Nunito Sans" pitchFamily="2" charset="0"/>
              </a:rPr>
            </a:br>
            <a:r>
              <a:rPr lang="en-GB" sz="1200" dirty="0">
                <a:solidFill>
                  <a:srgbClr val="434343"/>
                </a:solidFill>
                <a:effectLst/>
                <a:latin typeface="Nunito Sans" pitchFamily="2" charset="0"/>
              </a:rPr>
              <a:t>This project utilizes a publicly available dataset concerning Tourism and Travel Reviews in Sri Lanka, covering the years from 2010 to 2023.</a:t>
            </a:r>
          </a:p>
          <a:p>
            <a:pPr marL="0" indent="0" algn="l" rtl="0">
              <a:lnSpc>
                <a:spcPct val="130000"/>
              </a:lnSpc>
              <a:spcAft>
                <a:spcPts val="1200"/>
              </a:spcAft>
              <a:buNone/>
            </a:pPr>
            <a:r>
              <a:rPr lang="en-GB" sz="1200" dirty="0">
                <a:solidFill>
                  <a:srgbClr val="434343"/>
                </a:solidFill>
                <a:effectLst/>
                <a:latin typeface="Nunito Sans" pitchFamily="2" charset="0"/>
              </a:rPr>
              <a:t>To create an optimal dataset, a MySQL database was established using the source data, with separate tables set up for analysis and processing through SQL and Python.</a:t>
            </a:r>
          </a:p>
          <a:p>
            <a:pPr marL="0" indent="0" algn="l" rtl="0">
              <a:lnSpc>
                <a:spcPct val="130000"/>
              </a:lnSpc>
              <a:spcAft>
                <a:spcPts val="1200"/>
              </a:spcAft>
              <a:buNone/>
            </a:pPr>
            <a:r>
              <a:rPr lang="en-GB" sz="1200" dirty="0">
                <a:solidFill>
                  <a:srgbClr val="434343"/>
                </a:solidFill>
                <a:effectLst/>
                <a:latin typeface="Nunito Sans" pitchFamily="2" charset="0"/>
              </a:rPr>
              <a:t>In a perfect scenario, it would have been useful to include additional information such as the type of vacation, the duration of stay at each location, and a list of activities undertaken.</a:t>
            </a:r>
          </a:p>
          <a:p>
            <a:pPr marL="0" indent="0" algn="l" rtl="0">
              <a:lnSpc>
                <a:spcPct val="130000"/>
              </a:lnSpc>
              <a:spcAft>
                <a:spcPts val="1200"/>
              </a:spcAft>
              <a:buNone/>
            </a:pPr>
            <a:r>
              <a:rPr lang="en-GB" sz="1200" dirty="0">
                <a:solidFill>
                  <a:srgbClr val="434343"/>
                </a:solidFill>
                <a:effectLst/>
                <a:latin typeface="Nunito Sans" pitchFamily="2" charset="0"/>
              </a:rPr>
              <a:t>The tools utilized for processing and statistical analysis consisted of Excel, Python, MySQL, Tableau Desktop for data visualization, and Power BI.</a:t>
            </a: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78090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780983" cy="307777"/>
          </a:xfrm>
          <a:prstGeom prst="rect">
            <a:avLst/>
          </a:prstGeom>
          <a:noFill/>
        </p:spPr>
        <p:txBody>
          <a:bodyPr wrap="none" rtlCol="0">
            <a:spAutoFit/>
          </a:bodyPr>
          <a:lstStyle/>
          <a:p>
            <a:r>
              <a:rPr lang="en-GB" b="1" dirty="0"/>
              <a:t>ETL.py</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69984"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1313111"/>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9" name="TextBox 18">
            <a:extLst>
              <a:ext uri="{FF2B5EF4-FFF2-40B4-BE49-F238E27FC236}">
                <a16:creationId xmlns:a16="http://schemas.microsoft.com/office/drawing/2014/main" id="{916C9F3A-C61A-3895-69FB-956699C4A765}"/>
              </a:ext>
            </a:extLst>
          </p:cNvPr>
          <p:cNvSpPr txBox="1"/>
          <p:nvPr/>
        </p:nvSpPr>
        <p:spPr>
          <a:xfrm>
            <a:off x="166977" y="4488605"/>
            <a:ext cx="995317" cy="415498"/>
          </a:xfrm>
          <a:prstGeom prst="rect">
            <a:avLst/>
          </a:prstGeom>
          <a:noFill/>
        </p:spPr>
        <p:txBody>
          <a:bodyPr wrap="square">
            <a:spAutoFit/>
          </a:bodyPr>
          <a:lstStyle/>
          <a:p>
            <a:r>
              <a:rPr lang="en-GB" sz="1050" b="1" dirty="0"/>
              <a:t>Sentiment analysis.py</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extraction.py</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FBC70C72-213A-06D8-4CC5-63378CBCC193}"/>
              </a:ext>
            </a:extLst>
          </p:cNvPr>
          <p:cNvSpPr>
            <a:spLocks noGrp="1"/>
          </p:cNvSpPr>
          <p:nvPr>
            <p:ph type="title"/>
          </p:nvPr>
        </p:nvSpPr>
        <p:spPr/>
        <p:txBody>
          <a:bodyPr/>
          <a:lstStyle/>
          <a:p>
            <a:r>
              <a:rPr lang="en-US" b="0" dirty="0">
                <a:latin typeface="Nunito Sans"/>
                <a:sym typeface="Nunito Sans"/>
              </a:rPr>
              <a:t>Data Processing</a:t>
            </a:r>
            <a:endParaRPr lang="en-GB" dirty="0"/>
          </a:p>
        </p:txBody>
      </p:sp>
      <p:sp>
        <p:nvSpPr>
          <p:cNvPr id="7" name="TextBox 6">
            <a:extLst>
              <a:ext uri="{FF2B5EF4-FFF2-40B4-BE49-F238E27FC236}">
                <a16:creationId xmlns:a16="http://schemas.microsoft.com/office/drawing/2014/main" id="{6AE07B6B-A5AE-BAD0-DA8A-B4C8924724DB}"/>
              </a:ext>
            </a:extLst>
          </p:cNvPr>
          <p:cNvSpPr txBox="1"/>
          <p:nvPr/>
        </p:nvSpPr>
        <p:spPr>
          <a:xfrm>
            <a:off x="1504561" y="1094889"/>
            <a:ext cx="7156580" cy="276999"/>
          </a:xfrm>
          <a:prstGeom prst="rect">
            <a:avLst/>
          </a:prstGeom>
          <a:noFill/>
        </p:spPr>
        <p:txBody>
          <a:bodyPr wrap="square" rtlCol="0">
            <a:spAutoFit/>
          </a:bodyPr>
          <a:lstStyle/>
          <a:p>
            <a:r>
              <a:rPr lang="en-GB" sz="1200" dirty="0">
                <a:solidFill>
                  <a:srgbClr val="000000"/>
                </a:solidFill>
                <a:effectLst/>
                <a:latin typeface="Arial" panose="020B0604020202020204" pitchFamily="34" charset="0"/>
              </a:rPr>
              <a:t>Configuration of a database utilizing a CSV source dataset along with the data flow for visualizations.</a:t>
            </a:r>
            <a:endParaRPr lang="en-GB" sz="1200" dirty="0"/>
          </a:p>
        </p:txBody>
      </p:sp>
      <p:sp>
        <p:nvSpPr>
          <p:cNvPr id="14" name="Arrow: Right 13">
            <a:extLst>
              <a:ext uri="{FF2B5EF4-FFF2-40B4-BE49-F238E27FC236}">
                <a16:creationId xmlns:a16="http://schemas.microsoft.com/office/drawing/2014/main" id="{6030ED06-BB4D-019C-1DCB-287E73578853}"/>
              </a:ext>
            </a:extLst>
          </p:cNvPr>
          <p:cNvSpPr/>
          <p:nvPr/>
        </p:nvSpPr>
        <p:spPr>
          <a:xfrm>
            <a:off x="1555847" y="4611966"/>
            <a:ext cx="1253590" cy="17008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31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u="sng" dirty="0">
                <a:solidFill>
                  <a:srgbClr val="434343"/>
                </a:solidFill>
                <a:effectLst/>
                <a:latin typeface="Nunito Sans" pitchFamily="2" charset="0"/>
              </a:rPr>
              <a:t>Country table</a:t>
            </a:r>
          </a:p>
          <a:p>
            <a:pPr marL="0" indent="0" algn="l" rtl="0">
              <a:lnSpc>
                <a:spcPct val="130000"/>
              </a:lnSpc>
              <a:buNone/>
            </a:pPr>
            <a:r>
              <a:rPr lang="en-GB" sz="1200" dirty="0">
                <a:solidFill>
                  <a:srgbClr val="434343"/>
                </a:solidFill>
                <a:effectLst/>
                <a:latin typeface="Nunito Sans" pitchFamily="2" charset="0"/>
              </a:rPr>
              <a:t>Identifying and addressing missing or unclear country names by linking them to the data points associated with city name entries.</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4A04763D-E482-0274-8979-EDB7AE937F5D}"/>
              </a:ext>
            </a:extLst>
          </p:cNvPr>
          <p:cNvGraphicFramePr>
            <a:graphicFrameLocks noChangeAspect="1"/>
          </p:cNvGraphicFramePr>
          <p:nvPr>
            <p:extLst>
              <p:ext uri="{D42A27DB-BD31-4B8C-83A1-F6EECF244321}">
                <p14:modId xmlns:p14="http://schemas.microsoft.com/office/powerpoint/2010/main" val="4189026604"/>
              </p:ext>
            </p:extLst>
          </p:nvPr>
        </p:nvGraphicFramePr>
        <p:xfrm>
          <a:off x="1152525" y="1711325"/>
          <a:ext cx="2755900" cy="3190875"/>
        </p:xfrm>
        <a:graphic>
          <a:graphicData uri="http://schemas.openxmlformats.org/presentationml/2006/ole">
            <mc:AlternateContent xmlns:mc="http://schemas.openxmlformats.org/markup-compatibility/2006">
              <mc:Choice xmlns:v="urn:schemas-microsoft-com:vml" Requires="v">
                <p:oleObj name="Worksheet" r:id="rId3" imgW="4581370" imgH="5419789" progId="Excel.Sheet.12">
                  <p:embed/>
                </p:oleObj>
              </mc:Choice>
              <mc:Fallback>
                <p:oleObj name="Worksheet" r:id="rId3" imgW="4581370" imgH="5419789" progId="Excel.Sheet.12">
                  <p:embed/>
                  <p:pic>
                    <p:nvPicPr>
                      <p:cNvPr id="0" name=""/>
                      <p:cNvPicPr/>
                      <p:nvPr/>
                    </p:nvPicPr>
                    <p:blipFill>
                      <a:blip r:embed="rId4"/>
                      <a:stretch>
                        <a:fillRect/>
                      </a:stretch>
                    </p:blipFill>
                    <p:spPr>
                      <a:xfrm>
                        <a:off x="1152525" y="1711325"/>
                        <a:ext cx="2755900" cy="3190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EAD5FCE-45A2-670C-1FDE-09E903DA8256}"/>
              </a:ext>
            </a:extLst>
          </p:cNvPr>
          <p:cNvGraphicFramePr>
            <a:graphicFrameLocks noChangeAspect="1"/>
          </p:cNvGraphicFramePr>
          <p:nvPr>
            <p:extLst>
              <p:ext uri="{D42A27DB-BD31-4B8C-83A1-F6EECF244321}">
                <p14:modId xmlns:p14="http://schemas.microsoft.com/office/powerpoint/2010/main" val="2574615920"/>
              </p:ext>
            </p:extLst>
          </p:nvPr>
        </p:nvGraphicFramePr>
        <p:xfrm>
          <a:off x="4864100" y="1711325"/>
          <a:ext cx="2592388" cy="3148013"/>
        </p:xfrm>
        <a:graphic>
          <a:graphicData uri="http://schemas.openxmlformats.org/presentationml/2006/ole">
            <mc:AlternateContent xmlns:mc="http://schemas.openxmlformats.org/markup-compatibility/2006">
              <mc:Choice xmlns:v="urn:schemas-microsoft-com:vml" Requires="v">
                <p:oleObj name="Worksheet" r:id="rId5" imgW="2848000" imgH="3457614" progId="Excel.Sheet.12">
                  <p:embed/>
                </p:oleObj>
              </mc:Choice>
              <mc:Fallback>
                <p:oleObj name="Worksheet" r:id="rId5" imgW="2848000" imgH="3457614" progId="Excel.Sheet.12">
                  <p:embed/>
                  <p:pic>
                    <p:nvPicPr>
                      <p:cNvPr id="0" name=""/>
                      <p:cNvPicPr/>
                      <p:nvPr/>
                    </p:nvPicPr>
                    <p:blipFill>
                      <a:blip r:embed="rId6"/>
                      <a:stretch>
                        <a:fillRect/>
                      </a:stretch>
                    </p:blipFill>
                    <p:spPr>
                      <a:xfrm>
                        <a:off x="4864100" y="1711325"/>
                        <a:ext cx="2592388" cy="3148013"/>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5584</TotalTime>
  <Words>762</Words>
  <Application>Microsoft Office PowerPoint</Application>
  <PresentationFormat>On-screen Show (16:9)</PresentationFormat>
  <Paragraphs>110</Paragraphs>
  <Slides>28</Slides>
  <Notes>27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28</vt:i4>
      </vt:variant>
    </vt:vector>
  </HeadingPairs>
  <TitlesOfParts>
    <vt:vector size="44" baseType="lpstr">
      <vt:lpstr>Nunito Sans</vt:lpstr>
      <vt:lpstr>Merriweather</vt:lpstr>
      <vt:lpstr>Georgia</vt:lpstr>
      <vt:lpstr>Helvetica Neue</vt:lpstr>
      <vt:lpstr>Avenir</vt:lpstr>
      <vt:lpstr>Nunito</vt:lpstr>
      <vt:lpstr>Roboto</vt:lpstr>
      <vt:lpstr>Proxima Nova</vt:lpstr>
      <vt:lpstr>Merriweather Light</vt:lpstr>
      <vt:lpstr>Arial</vt:lpstr>
      <vt:lpstr>Merriweather Sans</vt:lpstr>
      <vt:lpstr>Simple Light</vt:lpstr>
      <vt:lpstr>BrainStation Learner Slide Template</vt:lpstr>
      <vt:lpstr>Simple Light</vt:lpstr>
      <vt:lpstr>Worksheet</vt:lpstr>
      <vt:lpstr>Microsoft Excel Worksheet</vt:lpstr>
      <vt:lpstr>Welcome</vt:lpstr>
      <vt:lpstr>Agenda</vt:lpstr>
      <vt:lpstr>Selecting Sri Lanka for this project.</vt:lpstr>
      <vt:lpstr>The Problem Statement</vt:lpstr>
      <vt:lpstr>Hypothesis</vt:lpstr>
      <vt:lpstr>Data and Tools Used</vt:lpstr>
      <vt:lpstr>Data and Tools Used</vt:lpstr>
      <vt:lpstr>Data Processing</vt:lpstr>
      <vt:lpstr>Data Processing (Continued)</vt:lpstr>
      <vt:lpstr>Data Processing (Continued)</vt:lpstr>
      <vt:lpstr>Data Processing (Continued)</vt:lpstr>
      <vt:lpstr>Data Processing (Continued)</vt:lpstr>
      <vt:lpstr>Data Processing (Continued)</vt:lpstr>
      <vt:lpstr>Data Processing </vt:lpstr>
      <vt:lpstr>Statistical Analysis</vt:lpstr>
      <vt:lpstr>Statistical Analysis</vt:lpstr>
      <vt:lpstr>Statistical Analysis</vt:lpstr>
      <vt:lpstr>Statistical Analysis</vt:lpstr>
      <vt:lpstr>Statistical Analysis</vt:lpstr>
      <vt:lpstr>Statistical Analysis</vt:lpstr>
      <vt:lpstr>Statistical Analysis</vt:lpstr>
      <vt:lpstr>Insights Discussion </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47</cp:revision>
  <dcterms:modified xsi:type="dcterms:W3CDTF">2025-01-29T14:12:02Z</dcterms:modified>
</cp:coreProperties>
</file>